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0" r:id="rId3"/>
    <p:sldId id="261" r:id="rId4"/>
    <p:sldId id="271" r:id="rId5"/>
    <p:sldId id="269" r:id="rId6"/>
    <p:sldId id="270" r:id="rId7"/>
    <p:sldId id="272" r:id="rId8"/>
    <p:sldId id="273" r:id="rId9"/>
    <p:sldId id="274" r:id="rId10"/>
    <p:sldId id="268" r:id="rId11"/>
    <p:sldId id="267" r:id="rId12"/>
    <p:sldId id="263" r:id="rId13"/>
    <p:sldId id="264" r:id="rId14"/>
    <p:sldId id="265" r:id="rId15"/>
    <p:sldId id="262" r:id="rId16"/>
    <p:sldId id="257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3" autoAdjust="0"/>
    <p:restoredTop sz="94660"/>
  </p:normalViewPr>
  <p:slideViewPr>
    <p:cSldViewPr snapToGrid="0">
      <p:cViewPr varScale="1">
        <p:scale>
          <a:sx n="90" d="100"/>
          <a:sy n="90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6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1545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71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0386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75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1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4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4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9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3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2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7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38CB2-3DE4-43FA-90CE-B66D2336110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F51607-268C-452B-9C84-71ED91F2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Chem</a:t>
            </a:r>
            <a:r>
              <a:rPr lang="en-US" dirty="0"/>
              <a:t>-Art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Kensington Woods Schools Integration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Rbrown.kwoods.org</a:t>
            </a:r>
          </a:p>
        </p:txBody>
      </p:sp>
    </p:spTree>
    <p:extLst>
      <p:ext uri="{BB962C8B-B14F-4D97-AF65-F5344CB8AC3E}">
        <p14:creationId xmlns:p14="http://schemas.microsoft.com/office/powerpoint/2010/main" val="663201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958" y="4926492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TENSEGRITY</a:t>
            </a:r>
          </a:p>
        </p:txBody>
      </p:sp>
    </p:spTree>
    <p:extLst>
      <p:ext uri="{BB962C8B-B14F-4D97-AF65-F5344CB8AC3E}">
        <p14:creationId xmlns:p14="http://schemas.microsoft.com/office/powerpoint/2010/main" val="1636295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Pre-Activity: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have 15 min. to build as tall a tower as possible. Many materials available.</a:t>
            </a:r>
          </a:p>
          <a:p>
            <a:r>
              <a:rPr lang="en-US" dirty="0"/>
              <a:t>Time’s up. Look at the structures. What patterns do we see? How many types of structures could we group?</a:t>
            </a:r>
          </a:p>
        </p:txBody>
      </p:sp>
      <p:pic>
        <p:nvPicPr>
          <p:cNvPr id="4098" name="Picture 2" descr="Image result for post and lin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432" y="4001294"/>
            <a:ext cx="1905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36634" y="5961519"/>
            <a:ext cx="23149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http://architectureppf.com/ppf/chapter_1/1b.aspx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48386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Science Lead-In: Imperfect Models</a:t>
            </a:r>
          </a:p>
        </p:txBody>
      </p:sp>
      <p:pic>
        <p:nvPicPr>
          <p:cNvPr id="2050" name="Picture 2" descr="Image result for atomic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589" y="2381317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0881" y="5453197"/>
            <a:ext cx="3357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http://www.universetoday.com/56637/atom-model/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18405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Imperfect Models (each can only tell a piece of the story).</a:t>
            </a:r>
          </a:p>
        </p:txBody>
      </p:sp>
      <p:pic>
        <p:nvPicPr>
          <p:cNvPr id="3074" name="Picture 2" descr="Image result for quantum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27" y="2232966"/>
            <a:ext cx="7444751" cy="436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986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Built from a set of basic rules…</a:t>
            </a:r>
          </a:p>
        </p:txBody>
      </p:sp>
    </p:spTree>
    <p:extLst>
      <p:ext uri="{BB962C8B-B14F-4D97-AF65-F5344CB8AC3E}">
        <p14:creationId xmlns:p14="http://schemas.microsoft.com/office/powerpoint/2010/main" val="3344854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160287"/>
            <a:ext cx="8596668" cy="1320800"/>
          </a:xfrm>
        </p:spPr>
        <p:txBody>
          <a:bodyPr/>
          <a:lstStyle/>
          <a:p>
            <a:r>
              <a:rPr lang="en-US" dirty="0"/>
              <a:t>Atomic Structure and Tensegrity</a:t>
            </a:r>
          </a:p>
        </p:txBody>
      </p:sp>
      <p:pic>
        <p:nvPicPr>
          <p:cNvPr id="1026" name="Picture 2" descr="https://upload.wikimedia.org/wikipedia/commons/thumb/c/c0/Protons_repel.svg/500px-Protons_repel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157" y="2711302"/>
            <a:ext cx="5551047" cy="245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able of Geomet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78" y="956366"/>
            <a:ext cx="2605483" cy="522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74157" y="5625296"/>
            <a:ext cx="5578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https://en.wikibooks.org/wiki/High_School_Chemistry/Atomic_Terminology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633107" y="6324766"/>
            <a:ext cx="328178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http://chemed.chem.purdue.edu/genchem/topicreview/bp/ch8/vsepr.html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751994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Transition: Tensegrity Tower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01578"/>
            <a:ext cx="10515600" cy="609231"/>
          </a:xfrm>
        </p:spPr>
        <p:txBody>
          <a:bodyPr/>
          <a:lstStyle/>
          <a:p>
            <a:r>
              <a:rPr lang="en-US" dirty="0"/>
              <a:t>http://www.instructables.com/id/Desktop-Tensegrity-Tower/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257" y="2133353"/>
            <a:ext cx="3327743" cy="33277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0828" y="1584251"/>
            <a:ext cx="519932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Enduring Understandings:</a:t>
            </a:r>
          </a:p>
          <a:p>
            <a:r>
              <a:rPr lang="en-US" dirty="0"/>
              <a:t>Switching up basic assumptions of “how things work” can yield interesting and unexpected results.</a:t>
            </a:r>
          </a:p>
          <a:p>
            <a:endParaRPr lang="en-US" dirty="0"/>
          </a:p>
          <a:p>
            <a:r>
              <a:rPr lang="en-US" dirty="0"/>
              <a:t>Topical Ideas:</a:t>
            </a:r>
          </a:p>
          <a:p>
            <a:r>
              <a:rPr lang="en-US" dirty="0"/>
              <a:t>Studying nature can expand our understanding of design possibility.</a:t>
            </a:r>
          </a:p>
          <a:p>
            <a:endParaRPr lang="en-US" dirty="0"/>
          </a:p>
          <a:p>
            <a:r>
              <a:rPr lang="en-US" dirty="0"/>
              <a:t>Vocab:</a:t>
            </a:r>
          </a:p>
          <a:p>
            <a:r>
              <a:rPr lang="en-US" dirty="0"/>
              <a:t>Biomimicry</a:t>
            </a:r>
          </a:p>
          <a:p>
            <a:r>
              <a:rPr lang="en-US" dirty="0"/>
              <a:t>Tensegrity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10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 Challenge: Biomimicry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7185"/>
            <a:ext cx="8596668" cy="3880773"/>
          </a:xfrm>
        </p:spPr>
        <p:txBody>
          <a:bodyPr/>
          <a:lstStyle/>
          <a:p>
            <a:r>
              <a:rPr lang="en-US" dirty="0"/>
              <a:t>Who else works with these concepts?</a:t>
            </a:r>
          </a:p>
          <a:p>
            <a:r>
              <a:rPr lang="en-US" dirty="0"/>
              <a:t>What can be done?</a:t>
            </a:r>
          </a:p>
        </p:txBody>
      </p:sp>
      <p:pic>
        <p:nvPicPr>
          <p:cNvPr id="8194" name="Picture 2" descr="Image result for buckminster fuller archite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789381"/>
            <a:ext cx="5073570" cy="32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7334" y="6102207"/>
            <a:ext cx="5073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http://www.spatialagency.net/database/why/political/buckminster.fuller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2684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Science-Arts Integration at </a:t>
            </a:r>
            <a:r>
              <a:rPr lang="en-US" dirty="0" err="1"/>
              <a:t>KWoods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Begin</a:t>
            </a:r>
            <a:r>
              <a:rPr lang="en-US" dirty="0"/>
              <a:t> to bridge the gap between theory and practice.</a:t>
            </a:r>
          </a:p>
          <a:p>
            <a:r>
              <a:rPr lang="en-US" dirty="0"/>
              <a:t>GOAL: Practice integration of “mutual respect.”</a:t>
            </a:r>
          </a:p>
          <a:p>
            <a:pPr lvl="1"/>
            <a:r>
              <a:rPr lang="en-US" dirty="0"/>
              <a:t>Science informs art in a variety of ways.</a:t>
            </a:r>
          </a:p>
          <a:p>
            <a:pPr lvl="2"/>
            <a:r>
              <a:rPr lang="en-US" dirty="0"/>
              <a:t>What is possible?</a:t>
            </a:r>
          </a:p>
          <a:p>
            <a:pPr lvl="1"/>
            <a:r>
              <a:rPr lang="en-US" dirty="0"/>
              <a:t>Art informs science in a variety of ways.</a:t>
            </a:r>
          </a:p>
          <a:p>
            <a:pPr lvl="2"/>
            <a:r>
              <a:rPr lang="en-US" dirty="0"/>
              <a:t>What can be explored?</a:t>
            </a:r>
          </a:p>
          <a:p>
            <a:pPr lvl="1"/>
            <a:r>
              <a:rPr lang="en-US" dirty="0"/>
              <a:t>Without the other, the project is not possible.</a:t>
            </a:r>
            <a:endParaRPr lang="en-US" dirty="0"/>
          </a:p>
          <a:p>
            <a:r>
              <a:rPr lang="en-US" dirty="0"/>
              <a:t>Eventually: PBL in sciences.</a:t>
            </a:r>
          </a:p>
          <a:p>
            <a:pPr lvl="1"/>
            <a:r>
              <a:rPr lang="en-US" dirty="0"/>
              <a:t>Makerspace.</a:t>
            </a:r>
          </a:p>
          <a:p>
            <a:pPr lvl="1"/>
            <a:r>
              <a:rPr lang="en-US" dirty="0"/>
              <a:t>Design, building, architecture, fine arts….the lot.</a:t>
            </a:r>
          </a:p>
        </p:txBody>
      </p:sp>
    </p:spTree>
    <p:extLst>
      <p:ext uri="{BB962C8B-B14F-4D97-AF65-F5344CB8AC3E}">
        <p14:creationId xmlns:p14="http://schemas.microsoft.com/office/powerpoint/2010/main" val="299359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this possible (for us)…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dedicated to collaboration.</a:t>
            </a:r>
          </a:p>
          <a:p>
            <a:r>
              <a:rPr lang="en-US" dirty="0"/>
              <a:t>Curriculum director = art teacher.</a:t>
            </a:r>
          </a:p>
          <a:p>
            <a:r>
              <a:rPr lang="en-US" dirty="0"/>
              <a:t>Culture of PBL.</a:t>
            </a:r>
          </a:p>
          <a:p>
            <a:r>
              <a:rPr lang="en-US" dirty="0"/>
              <a:t>Small school.</a:t>
            </a:r>
          </a:p>
          <a:p>
            <a:r>
              <a:rPr lang="en-US" dirty="0"/>
              <a:t>Open to trying out new things…</a:t>
            </a:r>
          </a:p>
        </p:txBody>
      </p:sp>
    </p:spTree>
    <p:extLst>
      <p:ext uri="{BB962C8B-B14F-4D97-AF65-F5344CB8AC3E}">
        <p14:creationId xmlns:p14="http://schemas.microsoft.com/office/powerpoint/2010/main" val="330849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139" y="5149777"/>
            <a:ext cx="10515600" cy="1325563"/>
          </a:xfrm>
        </p:spPr>
        <p:txBody>
          <a:bodyPr/>
          <a:lstStyle/>
          <a:p>
            <a:r>
              <a:rPr lang="en-US" dirty="0"/>
              <a:t>Date with Density</a:t>
            </a:r>
          </a:p>
        </p:txBody>
      </p:sp>
    </p:spTree>
    <p:extLst>
      <p:ext uri="{BB962C8B-B14F-4D97-AF65-F5344CB8AC3E}">
        <p14:creationId xmlns:p14="http://schemas.microsoft.com/office/powerpoint/2010/main" val="2342830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studying the Nature of Science…</a:t>
            </a:r>
          </a:p>
          <a:p>
            <a:pPr lvl="1"/>
            <a:r>
              <a:rPr lang="en-US" dirty="0"/>
              <a:t>How might we gather and organize inquiry-based exploration?</a:t>
            </a:r>
          </a:p>
          <a:p>
            <a:pPr lvl="1"/>
            <a:r>
              <a:rPr lang="en-US" dirty="0"/>
              <a:t>What makes a “testable hypothesis?” </a:t>
            </a:r>
          </a:p>
          <a:p>
            <a:pPr lvl="1"/>
            <a:r>
              <a:rPr lang="en-US" dirty="0"/>
              <a:t>Is the scientific method flexible?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57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Science Lead-In: Scientific Thinking</a:t>
            </a:r>
          </a:p>
        </p:txBody>
      </p:sp>
    </p:spTree>
    <p:extLst>
      <p:ext uri="{BB962C8B-B14F-4D97-AF65-F5344CB8AC3E}">
        <p14:creationId xmlns:p14="http://schemas.microsoft.com/office/powerpoint/2010/main" val="362474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Transition: BLV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use scientific inquiry to crack a secret art recipe?</a:t>
            </a:r>
          </a:p>
          <a:p>
            <a:r>
              <a:rPr lang="en-US" dirty="0"/>
              <a:t>What other amazing things will we discover along the way?</a:t>
            </a:r>
          </a:p>
          <a:p>
            <a:r>
              <a:rPr lang="en-US" dirty="0"/>
              <a:t>Scientific ideas we use in the pursuit of artistic technique…</a:t>
            </a:r>
          </a:p>
          <a:p>
            <a:pPr lvl="1"/>
            <a:r>
              <a:rPr lang="en-US" dirty="0"/>
              <a:t>Density</a:t>
            </a:r>
          </a:p>
          <a:p>
            <a:pPr lvl="1"/>
            <a:r>
              <a:rPr lang="en-US" dirty="0"/>
              <a:t>Solubility</a:t>
            </a:r>
          </a:p>
          <a:p>
            <a:pPr lvl="1"/>
            <a:r>
              <a:rPr lang="en-US" dirty="0"/>
              <a:t>Visual organization of information (cross-curricular)</a:t>
            </a:r>
          </a:p>
        </p:txBody>
      </p:sp>
    </p:spTree>
    <p:extLst>
      <p:ext uri="{BB962C8B-B14F-4D97-AF65-F5344CB8AC3E}">
        <p14:creationId xmlns:p14="http://schemas.microsoft.com/office/powerpoint/2010/main" val="129094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brainstorm and bring in a variety of materials in two categories:</a:t>
            </a:r>
          </a:p>
          <a:p>
            <a:pPr lvl="1"/>
            <a:r>
              <a:rPr lang="en-US" dirty="0"/>
              <a:t>The color</a:t>
            </a:r>
          </a:p>
          <a:p>
            <a:pPr lvl="1"/>
            <a:r>
              <a:rPr lang="en-US" dirty="0"/>
              <a:t>The base</a:t>
            </a:r>
            <a:endParaRPr lang="en-US" dirty="0"/>
          </a:p>
          <a:p>
            <a:r>
              <a:rPr lang="en-US" dirty="0"/>
              <a:t>They will try to choose from a range of densities and solubility/insolubility.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42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9426" y="1071964"/>
            <a:ext cx="4146697" cy="5191421"/>
          </a:xfrm>
        </p:spPr>
        <p:txBody>
          <a:bodyPr>
            <a:normAutofit/>
          </a:bodyPr>
          <a:lstStyle/>
          <a:p>
            <a:r>
              <a:rPr lang="en-US" dirty="0"/>
              <a:t>Enduring Understandings:</a:t>
            </a:r>
          </a:p>
          <a:p>
            <a:pPr lvl="1"/>
            <a:r>
              <a:rPr lang="en-US" dirty="0"/>
              <a:t>Inquiry-based exploration can be supported and improved through collaboration.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Topical Ideas:</a:t>
            </a:r>
          </a:p>
          <a:p>
            <a:pPr lvl="1"/>
            <a:r>
              <a:rPr lang="en-US" dirty="0"/>
              <a:t>Artists can use scientific understanding to expand their creative toolbox.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Vocab:</a:t>
            </a:r>
          </a:p>
          <a:p>
            <a:pPr lvl="1"/>
            <a:r>
              <a:rPr lang="en-US" dirty="0"/>
              <a:t>Density</a:t>
            </a:r>
          </a:p>
          <a:p>
            <a:pPr lvl="1"/>
            <a:r>
              <a:rPr lang="en-US" dirty="0"/>
              <a:t>Solubility</a:t>
            </a:r>
          </a:p>
          <a:p>
            <a:pPr lvl="1"/>
            <a:r>
              <a:rPr lang="en-US" dirty="0"/>
              <a:t>Texture</a:t>
            </a:r>
          </a:p>
          <a:p>
            <a:endParaRPr lang="en-US" dirty="0"/>
          </a:p>
        </p:txBody>
      </p:sp>
      <p:pic>
        <p:nvPicPr>
          <p:cNvPr id="5122" name="Picture 2" descr="Image result for black light visu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11" y="1743383"/>
            <a:ext cx="6459397" cy="384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429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 Challenge: Further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6265" y="1690688"/>
            <a:ext cx="6455735" cy="4351338"/>
          </a:xfrm>
        </p:spPr>
        <p:txBody>
          <a:bodyPr/>
          <a:lstStyle/>
          <a:p>
            <a:r>
              <a:rPr lang="en-US" dirty="0"/>
              <a:t>Refine your process with narrowing hypothesis and testing.</a:t>
            </a:r>
          </a:p>
          <a:p>
            <a:r>
              <a:rPr lang="en-US" dirty="0"/>
              <a:t>Using visual comparisons to pinpoint other density-driven phenomenon.</a:t>
            </a:r>
          </a:p>
          <a:p>
            <a:r>
              <a:rPr lang="en-US" dirty="0"/>
              <a:t>Track this technique through other cultures’ art.</a:t>
            </a:r>
          </a:p>
          <a:p>
            <a:pPr lvl="1"/>
            <a:r>
              <a:rPr lang="en-US" dirty="0"/>
              <a:t>Turkish cloud painting</a:t>
            </a:r>
          </a:p>
          <a:p>
            <a:pPr lvl="1"/>
            <a:r>
              <a:rPr lang="en-US" dirty="0"/>
              <a:t>Italian endpaper marbling</a:t>
            </a:r>
          </a:p>
        </p:txBody>
      </p:sp>
      <p:pic>
        <p:nvPicPr>
          <p:cNvPr id="7170" name="Picture 2" descr="Image result for cloud form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49" y="1690687"/>
            <a:ext cx="5089201" cy="340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4849" y="5312780"/>
            <a:ext cx="5089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http://www.pxleyes.com/blog/2012/03/cloud-formations-photography/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523032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584</TotalTime>
  <Words>472</Words>
  <Application>Microsoft Office PowerPoint</Application>
  <PresentationFormat>Widescreen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Chem-Art</vt:lpstr>
      <vt:lpstr>Science-Arts Integration at KWoods</vt:lpstr>
      <vt:lpstr>What makes this possible (for us)…</vt:lpstr>
      <vt:lpstr>Date with Density</vt:lpstr>
      <vt:lpstr>PowerPoint Presentation</vt:lpstr>
      <vt:lpstr>The Transition: BLV Challenge</vt:lpstr>
      <vt:lpstr>Setting Up</vt:lpstr>
      <vt:lpstr>Density Lab</vt:lpstr>
      <vt:lpstr>The Open Challenge: Further Exploration</vt:lpstr>
      <vt:lpstr>TENSEGRITY</vt:lpstr>
      <vt:lpstr>The Pre-Activity:</vt:lpstr>
      <vt:lpstr>The Science Lead-In: Imperfect Models</vt:lpstr>
      <vt:lpstr>Imperfect Models (each can only tell a piece of the story).</vt:lpstr>
      <vt:lpstr>Complex Forms</vt:lpstr>
      <vt:lpstr>Atomic Structure and Tensegrity</vt:lpstr>
      <vt:lpstr>The Transition: Tensegrity Tower Instructions</vt:lpstr>
      <vt:lpstr>The Open Challenge: Biomimicry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Chem-Art</dc:title>
  <dc:creator>Brown, Rebecca</dc:creator>
  <cp:lastModifiedBy>Brown, Rebecca</cp:lastModifiedBy>
  <cp:revision>9</cp:revision>
  <dcterms:created xsi:type="dcterms:W3CDTF">2016-10-29T02:51:14Z</dcterms:created>
  <dcterms:modified xsi:type="dcterms:W3CDTF">2016-10-29T12:36:09Z</dcterms:modified>
</cp:coreProperties>
</file>